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6" r:id="rId2"/>
  </p:sldMasterIdLst>
  <p:notesMasterIdLst>
    <p:notesMasterId r:id="rId19"/>
  </p:notesMasterIdLst>
  <p:sldIdLst>
    <p:sldId id="508" r:id="rId3"/>
    <p:sldId id="510" r:id="rId4"/>
    <p:sldId id="472" r:id="rId5"/>
    <p:sldId id="519" r:id="rId6"/>
    <p:sldId id="520" r:id="rId7"/>
    <p:sldId id="511" r:id="rId8"/>
    <p:sldId id="512" r:id="rId9"/>
    <p:sldId id="527" r:id="rId10"/>
    <p:sldId id="518" r:id="rId11"/>
    <p:sldId id="521" r:id="rId12"/>
    <p:sldId id="522" r:id="rId13"/>
    <p:sldId id="523" r:id="rId14"/>
    <p:sldId id="524" r:id="rId15"/>
    <p:sldId id="507" r:id="rId16"/>
    <p:sldId id="501" r:id="rId17"/>
    <p:sldId id="528" r:id="rId18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黑体" panose="02010609060101010101" pitchFamily="49" charset="-122"/>
      <p:regular r:id="rId24"/>
    </p:embeddedFont>
    <p:embeddedFont>
      <p:font typeface="楷体" panose="02010609060101010101" pitchFamily="49" charset="-122"/>
      <p:regular r:id="rId25"/>
    </p:embeddedFont>
    <p:embeddedFont>
      <p:font typeface="幼圆" panose="02010509060101010101" pitchFamily="49" charset="-122"/>
      <p:regular r:id="rId26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9900"/>
    <a:srgbClr val="FF9933"/>
    <a:srgbClr val="AFF22A"/>
    <a:srgbClr val="FFFFFF"/>
    <a:srgbClr val="CC9900"/>
    <a:srgbClr val="FF6600"/>
    <a:srgbClr val="0070C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 varScale="1">
        <p:scale>
          <a:sx n="119" d="100"/>
          <a:sy n="119" d="100"/>
        </p:scale>
        <p:origin x="132" y="96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7676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4945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4866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79512" y="9297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长方体的体积（</a:t>
            </a:r>
            <a:r>
              <a:rPr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C626597B-4A31-42EF-847E-1C69CFD542E2}"/>
              </a:ext>
            </a:extLst>
          </p:cNvPr>
          <p:cNvGrpSpPr/>
          <p:nvPr userDrawn="1"/>
        </p:nvGrpSpPr>
        <p:grpSpPr>
          <a:xfrm>
            <a:off x="7987564" y="4750397"/>
            <a:ext cx="1105042" cy="370719"/>
            <a:chOff x="7643422" y="4681236"/>
            <a:chExt cx="1105042" cy="370719"/>
          </a:xfrm>
        </p:grpSpPr>
        <p:pic>
          <p:nvPicPr>
            <p:cNvPr id="11" name="图片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514E487B-4891-4068-A588-ADFED1D019E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2" name="文本框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9F7EF283-22F3-4573-8903-64FBDFAA3321}"/>
                </a:ext>
              </a:extLst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anose="02010609060101010101" pitchFamily="49" charset="-122"/>
                  <a:ea typeface="黑体" panose="02010609060101010101" pitchFamily="49" charset="-122"/>
                </a:rPr>
                <a:t>返回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2" r:id="rId2"/>
    <p:sldLayoutId id="214748367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9982"/>
            <a:ext cx="9144000" cy="4835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43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4.emf"/><Relationship Id="rId7" Type="http://schemas.openxmlformats.org/officeDocument/2006/relationships/slide" Target="slide1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4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0" y="51470"/>
              <a:ext cx="3275856" cy="275590"/>
              <a:chOff x="0" y="51470"/>
              <a:chExt cx="3275856" cy="275590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179512" y="51470"/>
                <a:ext cx="2316480" cy="275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北师大版  数学  五年级  下册</a:t>
                </a:r>
              </a:p>
            </p:txBody>
          </p:sp>
          <p:cxnSp>
            <p:nvCxnSpPr>
              <p:cNvPr id="24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5" name="单圆角矩形 24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单圆角矩形 25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单圆角矩形 26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单圆角矩形 27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单圆角矩形 28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85942" y="1435155"/>
            <a:ext cx="7361632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长方体的体积（</a:t>
            </a:r>
            <a:r>
              <a:rPr lang="en-US" altLang="zh-CN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6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</a:p>
        </p:txBody>
      </p:sp>
      <p:pic>
        <p:nvPicPr>
          <p:cNvPr id="31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圆角矩形 31">
            <a:hlinkClick r:id="rId4" action="ppaction://hlinksldjump"/>
          </p:cNvPr>
          <p:cNvSpPr/>
          <p:nvPr/>
        </p:nvSpPr>
        <p:spPr>
          <a:xfrm>
            <a:off x="1209945" y="2952109"/>
            <a:ext cx="1669378" cy="578448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情境导入</a:t>
            </a:r>
          </a:p>
        </p:txBody>
      </p:sp>
      <p:sp>
        <p:nvSpPr>
          <p:cNvPr id="33" name="圆角矩形 32">
            <a:hlinkClick r:id="rId5" action="ppaction://hlinksldjump"/>
          </p:cNvPr>
          <p:cNvSpPr/>
          <p:nvPr/>
        </p:nvSpPr>
        <p:spPr>
          <a:xfrm>
            <a:off x="3624893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探究新知</a:t>
            </a:r>
          </a:p>
        </p:txBody>
      </p:sp>
      <p:sp>
        <p:nvSpPr>
          <p:cNvPr id="34" name="圆角矩形 33">
            <a:hlinkClick r:id="rId6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课堂小结</a:t>
            </a:r>
          </a:p>
        </p:txBody>
      </p:sp>
      <p:sp>
        <p:nvSpPr>
          <p:cNvPr id="35" name="圆角矩形 34">
            <a:hlinkClick r:id="rId7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课后作业</a:t>
            </a:r>
          </a:p>
        </p:txBody>
      </p:sp>
      <p:sp>
        <p:nvSpPr>
          <p:cNvPr id="37" name="矩形 36"/>
          <p:cNvSpPr/>
          <p:nvPr/>
        </p:nvSpPr>
        <p:spPr>
          <a:xfrm>
            <a:off x="912693" y="519703"/>
            <a:ext cx="3225883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0050AA"/>
                </a:solidFill>
                <a:latin typeface="+mj-ea"/>
                <a:ea typeface="+mj-ea"/>
              </a:rPr>
              <a:t>长方体（二）</a:t>
            </a:r>
          </a:p>
        </p:txBody>
      </p:sp>
      <p:sp>
        <p:nvSpPr>
          <p:cNvPr id="38" name="圆角矩形 37">
            <a:hlinkClick r:id="rId8" action="ppaction://hlinksldjump"/>
          </p:cNvPr>
          <p:cNvSpPr/>
          <p:nvPr/>
        </p:nvSpPr>
        <p:spPr>
          <a:xfrm>
            <a:off x="6048388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课堂练习</a:t>
            </a:r>
          </a:p>
        </p:txBody>
      </p:sp>
      <p:pic>
        <p:nvPicPr>
          <p:cNvPr id="39" name="图片 5"/>
          <p:cNvPicPr>
            <a:picLocks noChangeAspect="1"/>
          </p:cNvPicPr>
          <p:nvPr/>
        </p:nvPicPr>
        <p:blipFill rotWithShape="1">
          <a:blip r:embed="rId3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0" name="组合 39"/>
          <p:cNvGrpSpPr/>
          <p:nvPr/>
        </p:nvGrpSpPr>
        <p:grpSpPr>
          <a:xfrm>
            <a:off x="231783" y="500648"/>
            <a:ext cx="654821" cy="702878"/>
            <a:chOff x="1306635" y="1385539"/>
            <a:chExt cx="654821" cy="702878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42" name="文本框 10"/>
            <p:cNvSpPr txBox="1"/>
            <p:nvPr/>
          </p:nvSpPr>
          <p:spPr>
            <a:xfrm>
              <a:off x="1435768" y="1385539"/>
              <a:ext cx="407035" cy="62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500" b="1" dirty="0">
                  <a:solidFill>
                    <a:srgbClr val="0050AA"/>
                  </a:solidFill>
                  <a:latin typeface="+mj-ea"/>
                  <a:ea typeface="+mj-ea"/>
                </a:rPr>
                <a:t>4</a:t>
              </a:r>
              <a:endParaRPr kumimoji="1" lang="zh-CN" altLang="en-US" sz="3500" b="1" dirty="0">
                <a:solidFill>
                  <a:srgbClr val="0050AA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528730" y="339502"/>
            <a:ext cx="807571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1cm³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的小正方体摆成如下的图形，它们的体积各是多少？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1259632" y="3208992"/>
            <a:ext cx="150019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V=3×2×2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=12cm³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070" y="1851670"/>
            <a:ext cx="6655410" cy="1028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矩形 4"/>
          <p:cNvSpPr>
            <a:spLocks noChangeArrowheads="1"/>
          </p:cNvSpPr>
          <p:nvPr/>
        </p:nvSpPr>
        <p:spPr bwMode="auto">
          <a:xfrm>
            <a:off x="3117020" y="3208992"/>
            <a:ext cx="150019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V=5×3×3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=45cm³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矩形 4"/>
          <p:cNvSpPr>
            <a:spLocks noChangeArrowheads="1"/>
          </p:cNvSpPr>
          <p:nvPr/>
        </p:nvSpPr>
        <p:spPr bwMode="auto">
          <a:xfrm>
            <a:off x="4902970" y="3208992"/>
            <a:ext cx="150019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V=2×2×2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=8cm³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4"/>
          <p:cNvSpPr>
            <a:spLocks noChangeArrowheads="1"/>
          </p:cNvSpPr>
          <p:nvPr/>
        </p:nvSpPr>
        <p:spPr bwMode="auto">
          <a:xfrm>
            <a:off x="6831796" y="3208992"/>
            <a:ext cx="150019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V=27cm³</a:t>
            </a:r>
            <a:endParaRPr lang="zh-CN" altLang="en-US" sz="2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28" grpId="0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467544" y="339502"/>
            <a:ext cx="8136904" cy="206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牙膏盒长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15cm,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宽和高都是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3cm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，现又一纸箱，内侧的尺寸如图（单位：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cm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）。这个纸箱中最多能放多少盒牙膏？与同伴交流，说一说你是怎样想的？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539552" y="2470125"/>
            <a:ext cx="41764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）想清楚摆放的方法。</a:t>
            </a: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6136" y="1779662"/>
            <a:ext cx="2347764" cy="131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矩形 4"/>
          <p:cNvSpPr>
            <a:spLocks noChangeArrowheads="1"/>
          </p:cNvSpPr>
          <p:nvPr/>
        </p:nvSpPr>
        <p:spPr bwMode="auto">
          <a:xfrm>
            <a:off x="539552" y="3036897"/>
            <a:ext cx="784887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）长可以摆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盒，宽可以摆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盒，这样一层可以摆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盒。高可以摆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盒，这样一共可以摆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400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盒。</a:t>
            </a:r>
          </a:p>
        </p:txBody>
      </p:sp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683568" y="3939902"/>
            <a:ext cx="475639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同学们，你还有其他的摆法吗？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539552" y="339502"/>
            <a:ext cx="835292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冷藏车厢的内部长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3m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、宽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2.2m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、高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2m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，它的容积是多少？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611560" y="1474787"/>
            <a:ext cx="475252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容积表示能容纳物体的体积，所以车厢内部的体积就是冷藏车厢的容积。</a:t>
            </a:r>
          </a:p>
        </p:txBody>
      </p:sp>
      <p:sp>
        <p:nvSpPr>
          <p:cNvPr id="14" name="矩形 4"/>
          <p:cNvSpPr>
            <a:spLocks noChangeArrowheads="1"/>
          </p:cNvSpPr>
          <p:nvPr/>
        </p:nvSpPr>
        <p:spPr bwMode="auto">
          <a:xfrm>
            <a:off x="1763688" y="2787774"/>
            <a:ext cx="271464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V = </a:t>
            </a:r>
            <a:r>
              <a:rPr lang="en-US" altLang="zh-CN" sz="2400" b="1" dirty="0" err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abh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=3×2.2×2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=13.2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m³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419622"/>
            <a:ext cx="2870540" cy="1414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矩形 4"/>
          <p:cNvSpPr>
            <a:spLocks noChangeArrowheads="1"/>
          </p:cNvSpPr>
          <p:nvPr/>
        </p:nvSpPr>
        <p:spPr bwMode="auto">
          <a:xfrm>
            <a:off x="1619672" y="4011910"/>
            <a:ext cx="38481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答：它的容积是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13.2m³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4"/>
          <p:cNvSpPr>
            <a:spLocks noChangeArrowheads="1"/>
          </p:cNvSpPr>
          <p:nvPr/>
        </p:nvSpPr>
        <p:spPr bwMode="auto">
          <a:xfrm>
            <a:off x="395536" y="339502"/>
            <a:ext cx="8398585" cy="107632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妈妈要寄一个包裹给我的外婆，这个包裹的体积应该怎样计算呢？</a:t>
            </a:r>
          </a:p>
        </p:txBody>
      </p:sp>
      <p:pic>
        <p:nvPicPr>
          <p:cNvPr id="10" name="Picture 2" descr="http://img.hb.aicdn.com/796bf8762e8a358740a387995797293516211ce4111a0-SwJOHz_fw580"/>
          <p:cNvPicPr>
            <a:picLocks noChangeAspect="1" noChangeArrowheads="1"/>
          </p:cNvPicPr>
          <p:nvPr/>
        </p:nvPicPr>
        <p:blipFill>
          <a:blip r:embed="rId2"/>
          <a:srcRect l="20625" t="20000" r="21249" b="14999"/>
          <a:stretch>
            <a:fillRect/>
          </a:stretch>
        </p:blipFill>
        <p:spPr bwMode="auto">
          <a:xfrm>
            <a:off x="5857884" y="1500180"/>
            <a:ext cx="2214578" cy="1857388"/>
          </a:xfrm>
          <a:prstGeom prst="rect">
            <a:avLst/>
          </a:prstGeom>
          <a:noFill/>
        </p:spPr>
      </p:pic>
      <p:sp>
        <p:nvSpPr>
          <p:cNvPr id="11" name="矩形 4"/>
          <p:cNvSpPr>
            <a:spLocks noChangeArrowheads="1"/>
          </p:cNvSpPr>
          <p:nvPr/>
        </p:nvSpPr>
        <p:spPr bwMode="auto">
          <a:xfrm>
            <a:off x="323528" y="1851670"/>
            <a:ext cx="5534356" cy="52322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）测量这个包裹的长、宽、高。</a:t>
            </a:r>
          </a:p>
        </p:txBody>
      </p:sp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323528" y="2643758"/>
            <a:ext cx="5053846" cy="52322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）利用体积公式进行计算。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38" y="1751774"/>
            <a:ext cx="7500895" cy="2620176"/>
          </a:xfrm>
          <a:prstGeom prst="rect">
            <a:avLst/>
          </a:prstGeom>
        </p:spPr>
      </p:pic>
      <p:sp>
        <p:nvSpPr>
          <p:cNvPr id="21" name="矩形 4"/>
          <p:cNvSpPr>
            <a:spLocks noChangeArrowheads="1"/>
          </p:cNvSpPr>
          <p:nvPr/>
        </p:nvSpPr>
        <p:spPr bwMode="auto">
          <a:xfrm>
            <a:off x="1187624" y="2173405"/>
            <a:ext cx="62865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怎样计算长方体和正方体的体积。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1237784" y="2677461"/>
            <a:ext cx="62865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长方体的体积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endParaRPr lang="zh-CN" altLang="en-US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4"/>
          <p:cNvSpPr>
            <a:spLocks noChangeArrowheads="1"/>
          </p:cNvSpPr>
          <p:nvPr/>
        </p:nvSpPr>
        <p:spPr bwMode="auto">
          <a:xfrm>
            <a:off x="1309792" y="3253525"/>
            <a:ext cx="62865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正方体的体积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endParaRPr lang="zh-CN" altLang="en-US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7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18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B7429FF5-60AB-487D-99F5-48EA212E6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C08CC4E6-3C94-40DA-9207-8E96862A25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01237"/>
            <a:ext cx="4824536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5400" b="1" dirty="0">
                  <a:solidFill>
                    <a:srgbClr val="FF66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63920" y1="36889" x2="58352" y2="45778"/>
                        <a14:foregroundMark x1="42094" y1="33111" x2="34744" y2="34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89323" y="2785494"/>
            <a:ext cx="1559044" cy="1562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" name="组合 23"/>
          <p:cNvGrpSpPr/>
          <p:nvPr/>
        </p:nvGrpSpPr>
        <p:grpSpPr>
          <a:xfrm>
            <a:off x="1072203" y="1347614"/>
            <a:ext cx="3785549" cy="1471050"/>
            <a:chOff x="539551" y="1453529"/>
            <a:chExt cx="4757130" cy="1809694"/>
          </a:xfrm>
          <a:noFill/>
        </p:grpSpPr>
        <p:sp>
          <p:nvSpPr>
            <p:cNvPr id="3" name="云形标注 5"/>
            <p:cNvSpPr>
              <a:spLocks noChangeArrowheads="1"/>
            </p:cNvSpPr>
            <p:nvPr/>
          </p:nvSpPr>
          <p:spPr bwMode="auto">
            <a:xfrm>
              <a:off x="539551" y="1453529"/>
              <a:ext cx="4757130" cy="1809694"/>
            </a:xfrm>
            <a:prstGeom prst="cloudCallout">
              <a:avLst>
                <a:gd name="adj1" fmla="val -18241"/>
                <a:gd name="adj2" fmla="val 81545"/>
              </a:avLst>
            </a:prstGeom>
            <a:grpFill/>
            <a:ln w="19050" algn="ctr">
              <a:solidFill>
                <a:srgbClr val="8BB408"/>
              </a:solidFill>
              <a:round/>
            </a:ln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611075" y="1532998"/>
              <a:ext cx="4685606" cy="147665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妈妈要寄一个包裹给我的外婆，这个包裹的体积应该怎样计算呢？</a:t>
              </a:r>
            </a:p>
          </p:txBody>
        </p:sp>
      </p:grpSp>
      <p:pic>
        <p:nvPicPr>
          <p:cNvPr id="18434" name="Picture 2" descr="http://img.hb.aicdn.com/796bf8762e8a358740a387995797293516211ce4111a0-SwJOHz_fw580"/>
          <p:cNvPicPr>
            <a:picLocks noChangeAspect="1" noChangeArrowheads="1"/>
          </p:cNvPicPr>
          <p:nvPr/>
        </p:nvPicPr>
        <p:blipFill>
          <a:blip r:embed="rId4"/>
          <a:srcRect l="20625" t="20000" r="21249" b="14999"/>
          <a:stretch>
            <a:fillRect/>
          </a:stretch>
        </p:blipFill>
        <p:spPr bwMode="auto">
          <a:xfrm>
            <a:off x="5322720" y="1500180"/>
            <a:ext cx="2463990" cy="2066572"/>
          </a:xfrm>
          <a:prstGeom prst="rect">
            <a:avLst/>
          </a:prstGeom>
          <a:noFill/>
        </p:spPr>
      </p:pic>
      <p:sp>
        <p:nvSpPr>
          <p:cNvPr id="15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情境导入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403648" y="3219822"/>
            <a:ext cx="71881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长方形的面积和它的长和宽都有关系。</a:t>
            </a:r>
          </a:p>
        </p:txBody>
      </p:sp>
      <p:sp>
        <p:nvSpPr>
          <p:cNvPr id="12" name="矩形 11"/>
          <p:cNvSpPr/>
          <p:nvPr/>
        </p:nvSpPr>
        <p:spPr>
          <a:xfrm>
            <a:off x="539551" y="918468"/>
            <a:ext cx="82545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长方形的面积和什么有关呢？它的计算公式你还记得吗？</a:t>
            </a:r>
          </a:p>
        </p:txBody>
      </p:sp>
      <p:sp>
        <p:nvSpPr>
          <p:cNvPr id="13" name="矩形 12"/>
          <p:cNvSpPr/>
          <p:nvPr/>
        </p:nvSpPr>
        <p:spPr>
          <a:xfrm>
            <a:off x="3419872" y="1995686"/>
            <a:ext cx="2071702" cy="10001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021915" y="3867894"/>
            <a:ext cx="49263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长方形的面积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长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×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5613360" y="1856230"/>
            <a:ext cx="2786082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宽、高不变，长变短了，体积变小了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339502"/>
            <a:ext cx="8280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长方体的体积可能与什么有关？观察下面各图，想一想。</a:t>
            </a:r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1427602"/>
            <a:ext cx="34575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70352" y="2141982"/>
            <a:ext cx="11144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3290" y="3174082"/>
            <a:ext cx="9144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4756104" y="3427866"/>
            <a:ext cx="2786082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长方体的体积与长、宽、高都有关系。</a:t>
            </a:r>
          </a:p>
        </p:txBody>
      </p:sp>
      <p:cxnSp>
        <p:nvCxnSpPr>
          <p:cNvPr id="14" name="直接连接符 13"/>
          <p:cNvCxnSpPr/>
          <p:nvPr/>
        </p:nvCxnSpPr>
        <p:spPr>
          <a:xfrm rot="10800000" flipV="1">
            <a:off x="5327608" y="2570610"/>
            <a:ext cx="285752" cy="14287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rot="10800000" flipV="1">
            <a:off x="7542186" y="3999370"/>
            <a:ext cx="285752" cy="14287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1" grpId="0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503739" y="339502"/>
            <a:ext cx="34804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猜一猜，做一做。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9552" y="915566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长方体的体积与长、宽、高有什么关系？用一些相同的小正方体（棱长为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1cm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）摆出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个不同的长方体，记录它们的长、宽、高完成下表，验证你的猜想。</a:t>
            </a: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683568" y="2355726"/>
          <a:ext cx="7128792" cy="19556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4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57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99472">
                <a:tc>
                  <a:txBody>
                    <a:bodyPr/>
                    <a:lstStyle/>
                    <a:p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b="1" dirty="0"/>
                        <a:t>长（</a:t>
                      </a:r>
                      <a:r>
                        <a:rPr lang="en-US" altLang="zh-CN" b="1" dirty="0"/>
                        <a:t>cm</a:t>
                      </a:r>
                      <a:r>
                        <a:rPr lang="zh-CN" altLang="en-US" b="1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b="1" dirty="0"/>
                        <a:t>宽（</a:t>
                      </a:r>
                      <a:r>
                        <a:rPr lang="en-US" altLang="zh-CN" b="1" dirty="0"/>
                        <a:t>cm</a:t>
                      </a:r>
                      <a:r>
                        <a:rPr lang="zh-CN" altLang="en-US" b="1" dirty="0"/>
                        <a:t>）</a:t>
                      </a:r>
                    </a:p>
                    <a:p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b="1" dirty="0"/>
                        <a:t>高（</a:t>
                      </a:r>
                      <a:r>
                        <a:rPr lang="en-US" altLang="zh-CN" b="1" dirty="0"/>
                        <a:t>cm</a:t>
                      </a:r>
                      <a:r>
                        <a:rPr lang="zh-CN" altLang="en-US" b="1" dirty="0"/>
                        <a:t>）</a:t>
                      </a:r>
                    </a:p>
                    <a:p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b="1" dirty="0"/>
                        <a:t>小正方体数量（个）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b="1" dirty="0"/>
                        <a:t>体积（</a:t>
                      </a:r>
                      <a:r>
                        <a:rPr lang="en-US" altLang="zh-CN" b="1" dirty="0"/>
                        <a:t>cm³</a:t>
                      </a:r>
                      <a:r>
                        <a:rPr lang="zh-CN" altLang="en-US" b="1" dirty="0"/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2206">
                <a:tc>
                  <a:txBody>
                    <a:bodyPr/>
                    <a:lstStyle/>
                    <a:p>
                      <a:r>
                        <a:rPr lang="zh-CN" altLang="en-US" b="1" dirty="0"/>
                        <a:t>第</a:t>
                      </a:r>
                      <a:r>
                        <a:rPr lang="en-US" altLang="zh-CN" b="1" dirty="0"/>
                        <a:t>1</a:t>
                      </a:r>
                      <a:r>
                        <a:rPr lang="zh-CN" altLang="en-US" b="1" dirty="0"/>
                        <a:t>个长方体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8217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b="1" dirty="0"/>
                        <a:t>第</a:t>
                      </a:r>
                      <a:r>
                        <a:rPr lang="en-US" altLang="zh-CN" b="1" dirty="0"/>
                        <a:t>2</a:t>
                      </a:r>
                      <a:r>
                        <a:rPr lang="zh-CN" altLang="en-US" b="1" dirty="0"/>
                        <a:t>个长方体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b="1" dirty="0"/>
                        <a:t>第</a:t>
                      </a:r>
                      <a:r>
                        <a:rPr lang="en-US" altLang="zh-CN" b="1" dirty="0"/>
                        <a:t>3</a:t>
                      </a:r>
                      <a:r>
                        <a:rPr lang="zh-CN" altLang="en-US" b="1" dirty="0"/>
                        <a:t>个长方体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683568" y="3435846"/>
            <a:ext cx="78945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把你的想法在小组中交流下，看一看能得到什么结论？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7544" y="339502"/>
            <a:ext cx="742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同组交流。</a:t>
            </a:r>
          </a:p>
        </p:txBody>
      </p:sp>
      <p:pic>
        <p:nvPicPr>
          <p:cNvPr id="11266" name="Picture 2" descr="http://s14.sinaimg.cn/bmiddle/001fCEoHgy70D8IRrWZ8d&amp;69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915566"/>
            <a:ext cx="3295838" cy="24718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2195736" y="2211710"/>
            <a:ext cx="4286280" cy="1938992"/>
          </a:xfrm>
          <a:prstGeom prst="rect">
            <a:avLst/>
          </a:prstGeom>
          <a:noFill/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长方体的体积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V     = a × b × h </a:t>
            </a: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</a:t>
            </a: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=</a:t>
            </a:r>
            <a:r>
              <a:rPr lang="en-US" altLang="zh-CN" sz="24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abh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立方体 13"/>
          <p:cNvSpPr/>
          <p:nvPr/>
        </p:nvSpPr>
        <p:spPr>
          <a:xfrm>
            <a:off x="2786050" y="709232"/>
            <a:ext cx="2786082" cy="12144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7544" y="339502"/>
            <a:ext cx="79766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如何计算正方体的体积？与同伴交流下你的想法。</a:t>
            </a:r>
          </a:p>
        </p:txBody>
      </p:sp>
      <p:sp>
        <p:nvSpPr>
          <p:cNvPr id="12" name="立方体 11"/>
          <p:cNvSpPr/>
          <p:nvPr/>
        </p:nvSpPr>
        <p:spPr>
          <a:xfrm>
            <a:off x="6643702" y="1563638"/>
            <a:ext cx="1214446" cy="12144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755576" y="1546795"/>
            <a:ext cx="4248472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正方体是特殊的长方体，长方体的体积是长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宽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75656" y="3147814"/>
            <a:ext cx="5143536" cy="1200329"/>
          </a:xfrm>
          <a:prstGeom prst="rect">
            <a:avLst/>
          </a:prstGeom>
          <a:noFill/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正方体的体积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棱长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V     = a × a × a </a:t>
            </a: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=a³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611560" y="987574"/>
            <a:ext cx="6671094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我说你做。</a:t>
            </a: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637209" y="1563638"/>
            <a:ext cx="815691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同桌之间一个说一个操作，用体积是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1cm³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的小正方体摆成长方体。</a:t>
            </a: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/>
          <a:srcRect r="85776"/>
          <a:stretch>
            <a:fillRect/>
          </a:stretch>
        </p:blipFill>
        <p:spPr bwMode="auto">
          <a:xfrm>
            <a:off x="1928794" y="2928940"/>
            <a:ext cx="785818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/>
          <a:srcRect l="63362" t="68182" r="18534"/>
          <a:stretch>
            <a:fillRect/>
          </a:stretch>
        </p:blipFill>
        <p:spPr bwMode="auto">
          <a:xfrm>
            <a:off x="6072198" y="3786196"/>
            <a:ext cx="1250193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椭圆形标注 10"/>
          <p:cNvSpPr/>
          <p:nvPr/>
        </p:nvSpPr>
        <p:spPr>
          <a:xfrm>
            <a:off x="2714612" y="2857502"/>
            <a:ext cx="1857388" cy="571504"/>
          </a:xfrm>
          <a:prstGeom prst="wedgeEllipseCallout">
            <a:avLst>
              <a:gd name="adj1" fmla="val -44195"/>
              <a:gd name="adj2" fmla="val 48347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2857488" y="2928940"/>
            <a:ext cx="21431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体积是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12cm³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2"/>
          <a:srcRect l="85173"/>
          <a:stretch>
            <a:fillRect/>
          </a:stretch>
        </p:blipFill>
        <p:spPr bwMode="auto">
          <a:xfrm>
            <a:off x="7572396" y="3071816"/>
            <a:ext cx="819116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椭圆形标注 13"/>
          <p:cNvSpPr/>
          <p:nvPr/>
        </p:nvSpPr>
        <p:spPr>
          <a:xfrm>
            <a:off x="5572132" y="3071816"/>
            <a:ext cx="2071702" cy="571504"/>
          </a:xfrm>
          <a:prstGeom prst="wedgeEllipseCallout">
            <a:avLst>
              <a:gd name="adj1" fmla="val 46136"/>
              <a:gd name="adj2" fmla="val 58622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5" name="矩形 4"/>
          <p:cNvSpPr>
            <a:spLocks noChangeArrowheads="1"/>
          </p:cNvSpPr>
          <p:nvPr/>
        </p:nvSpPr>
        <p:spPr bwMode="auto">
          <a:xfrm>
            <a:off x="5580112" y="3143254"/>
            <a:ext cx="21431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排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个，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排</a:t>
            </a:r>
            <a:r>
              <a:rPr lang="en-US" altLang="zh-CN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层。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11" grpId="0" animBg="1"/>
      <p:bldP spid="12" grpId="0"/>
      <p:bldP spid="14" grpId="0" animBg="1"/>
      <p:bldP spid="1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673</Words>
  <Application>Microsoft Office PowerPoint</Application>
  <PresentationFormat>全屏显示(16:9)</PresentationFormat>
  <Paragraphs>79</Paragraphs>
  <Slides>16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楷体</vt:lpstr>
      <vt:lpstr>Calibri</vt:lpstr>
      <vt:lpstr>幼圆</vt:lpstr>
      <vt:lpstr>宋体</vt:lpstr>
      <vt:lpstr>Arial</vt:lpstr>
      <vt:lpstr>黑体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4</cp:revision>
  <dcterms:created xsi:type="dcterms:W3CDTF">2017-03-17T02:28:00Z</dcterms:created>
  <dcterms:modified xsi:type="dcterms:W3CDTF">2019-10-18T05:14:08Z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